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06" r:id="rId3"/>
    <p:sldId id="309" r:id="rId4"/>
    <p:sldId id="366" r:id="rId5"/>
    <p:sldId id="368" r:id="rId6"/>
    <p:sldId id="354" r:id="rId7"/>
    <p:sldId id="355" r:id="rId8"/>
    <p:sldId id="356" r:id="rId9"/>
    <p:sldId id="357" r:id="rId10"/>
    <p:sldId id="358" r:id="rId11"/>
    <p:sldId id="359" r:id="rId12"/>
    <p:sldId id="363" r:id="rId13"/>
    <p:sldId id="364" r:id="rId14"/>
    <p:sldId id="365" r:id="rId15"/>
    <p:sldId id="360" r:id="rId16"/>
    <p:sldId id="361" r:id="rId17"/>
    <p:sldId id="362" r:id="rId18"/>
    <p:sldId id="311" r:id="rId19"/>
    <p:sldId id="312" r:id="rId20"/>
    <p:sldId id="310" r:id="rId21"/>
    <p:sldId id="313" r:id="rId22"/>
    <p:sldId id="314" r:id="rId23"/>
    <p:sldId id="315" r:id="rId24"/>
    <p:sldId id="316" r:id="rId25"/>
    <p:sldId id="317" r:id="rId26"/>
    <p:sldId id="320" r:id="rId27"/>
    <p:sldId id="324" r:id="rId28"/>
    <p:sldId id="323" r:id="rId29"/>
    <p:sldId id="334" r:id="rId30"/>
    <p:sldId id="330" r:id="rId31"/>
    <p:sldId id="332" r:id="rId32"/>
    <p:sldId id="331" r:id="rId33"/>
    <p:sldId id="325" r:id="rId34"/>
    <p:sldId id="327" r:id="rId35"/>
    <p:sldId id="329" r:id="rId36"/>
    <p:sldId id="335" r:id="rId37"/>
    <p:sldId id="326" r:id="rId38"/>
    <p:sldId id="336" r:id="rId39"/>
    <p:sldId id="337" r:id="rId40"/>
    <p:sldId id="338" r:id="rId41"/>
    <p:sldId id="339" r:id="rId42"/>
    <p:sldId id="340" r:id="rId43"/>
    <p:sldId id="342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350" r:id="rId52"/>
    <p:sldId id="351" r:id="rId53"/>
    <p:sldId id="352" r:id="rId54"/>
    <p:sldId id="369" r:id="rId55"/>
    <p:sldId id="370" r:id="rId56"/>
    <p:sldId id="371" r:id="rId57"/>
    <p:sldId id="367" r:id="rId58"/>
    <p:sldId id="372" r:id="rId59"/>
    <p:sldId id="373" r:id="rId60"/>
    <p:sldId id="376" r:id="rId61"/>
    <p:sldId id="377" r:id="rId62"/>
    <p:sldId id="374" r:id="rId63"/>
    <p:sldId id="375" r:id="rId64"/>
    <p:sldId id="353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719" autoAdjust="0"/>
    <p:restoredTop sz="87570" autoAdjust="0"/>
  </p:normalViewPr>
  <p:slideViewPr>
    <p:cSldViewPr>
      <p:cViewPr varScale="1">
        <p:scale>
          <a:sx n="63" d="100"/>
          <a:sy n="63" d="100"/>
        </p:scale>
        <p:origin x="9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A7AB1-14C7-4100-8627-3460418F830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EAF74-60A6-4ED8-955F-415CF440E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EAF74-60A6-4ED8-955F-415CF440EA1A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029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EAF74-60A6-4ED8-955F-415CF440EA1A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29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EAF74-60A6-4ED8-955F-415CF440EA1A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691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EAF74-60A6-4ED8-955F-415CF440EA1A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05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EAF74-60A6-4ED8-955F-415CF440EA1A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40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2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525658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Международная конференция</a:t>
            </a: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Италия, Матера – столица европейской культуры 2019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sz="3600" b="1" dirty="0">
                <a:solidFill>
                  <a:srgbClr val="C00000"/>
                </a:solidFill>
              </a:rPr>
              <a:t>10-11 октября 2019 года</a:t>
            </a:r>
          </a:p>
        </p:txBody>
      </p:sp>
    </p:spTree>
    <p:extLst>
      <p:ext uri="{BB962C8B-B14F-4D97-AF65-F5344CB8AC3E}">
        <p14:creationId xmlns:p14="http://schemas.microsoft.com/office/powerpoint/2010/main" val="685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Приём в мэрии г. </a:t>
            </a:r>
            <a:r>
              <a:rPr lang="ru-RU" b="1" dirty="0" err="1">
                <a:solidFill>
                  <a:srgbClr val="C00000"/>
                </a:solidFill>
              </a:rPr>
              <a:t>Оппидо-Лукано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" name="Объект 10" descr="Изображение выглядит как стол, внутренний, люди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8A1A1D8-1FF4-4AC0-8EAF-471F14C25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66912"/>
            <a:ext cx="6761724" cy="5257800"/>
          </a:xfrm>
        </p:spPr>
      </p:pic>
    </p:spTree>
    <p:extLst>
      <p:ext uri="{BB962C8B-B14F-4D97-AF65-F5344CB8AC3E}">
        <p14:creationId xmlns:p14="http://schemas.microsoft.com/office/powerpoint/2010/main" val="300068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Приём в мэрии г. </a:t>
            </a:r>
            <a:r>
              <a:rPr lang="ru-RU" b="1" dirty="0" err="1">
                <a:solidFill>
                  <a:srgbClr val="C00000"/>
                </a:solidFill>
              </a:rPr>
              <a:t>Оппидо-Лукано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0393B8-675A-4748-AB44-FD495518D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600200"/>
            <a:ext cx="7344815" cy="54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54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541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Приём в мэрии г. </a:t>
            </a:r>
            <a:r>
              <a:rPr lang="ru-RU" sz="3600" b="1" dirty="0" err="1">
                <a:solidFill>
                  <a:srgbClr val="C00000"/>
                </a:solidFill>
              </a:rPr>
              <a:t>Оппидо-Лукано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Михаил Богуславский и Михаил Гончаров</a:t>
            </a:r>
          </a:p>
        </p:txBody>
      </p:sp>
      <p:pic>
        <p:nvPicPr>
          <p:cNvPr id="7" name="Объект 6" descr="Изображение выглядит как человек, мужчина, ст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A8CFE29-F444-47E3-A42D-D4F917817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71287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Приём в мэрии г. </a:t>
            </a:r>
            <a:r>
              <a:rPr lang="ru-RU" b="1" dirty="0" err="1">
                <a:solidFill>
                  <a:srgbClr val="C00000"/>
                </a:solidFill>
              </a:rPr>
              <a:t>Оппидо-Лукано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Объект 5" descr="Изображение выглядит как внутренний, человек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BF58AE0C-DC95-42C7-B2E6-FBE3B9C96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16832"/>
            <a:ext cx="6984776" cy="4941168"/>
          </a:xfrm>
        </p:spPr>
      </p:pic>
    </p:spTree>
    <p:extLst>
      <p:ext uri="{BB962C8B-B14F-4D97-AF65-F5344CB8AC3E}">
        <p14:creationId xmlns:p14="http://schemas.microsoft.com/office/powerpoint/2010/main" val="1858108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Приём в мэрии г. </a:t>
            </a:r>
            <a:r>
              <a:rPr lang="ru-RU" b="1" dirty="0" err="1">
                <a:solidFill>
                  <a:srgbClr val="C00000"/>
                </a:solidFill>
              </a:rPr>
              <a:t>Оппидо-Лукано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" name="Объект 10" descr="Изображение выглядит как человек, стоит, здание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5E0C4A3-92B0-4AAB-A9AB-3BD19205C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00200"/>
            <a:ext cx="4865588" cy="5429200"/>
          </a:xfrm>
        </p:spPr>
      </p:pic>
    </p:spTree>
    <p:extLst>
      <p:ext uri="{BB962C8B-B14F-4D97-AF65-F5344CB8AC3E}">
        <p14:creationId xmlns:p14="http://schemas.microsoft.com/office/powerpoint/2010/main" val="2602181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Мэр г. </a:t>
            </a:r>
            <a:r>
              <a:rPr lang="ru-RU" b="1" dirty="0" err="1">
                <a:solidFill>
                  <a:srgbClr val="C00000"/>
                </a:solidFill>
              </a:rPr>
              <a:t>Оппидо-Лукано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Антониетта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Фиданза</a:t>
            </a:r>
            <a:r>
              <a:rPr lang="ru-RU" b="1" dirty="0">
                <a:solidFill>
                  <a:srgbClr val="C00000"/>
                </a:solidFill>
              </a:rPr>
              <a:t> и Татьяна Кораблёва</a:t>
            </a:r>
          </a:p>
        </p:txBody>
      </p:sp>
      <p:pic>
        <p:nvPicPr>
          <p:cNvPr id="7" name="Объект 6" descr="Изображение выглядит как внутренний, человек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6766343-5F44-4B05-A1E4-D94A0F426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17638"/>
            <a:ext cx="4464496" cy="5501208"/>
          </a:xfrm>
        </p:spPr>
      </p:pic>
    </p:spTree>
    <p:extLst>
      <p:ext uri="{BB962C8B-B14F-4D97-AF65-F5344CB8AC3E}">
        <p14:creationId xmlns:p14="http://schemas.microsoft.com/office/powerpoint/2010/main" val="1980611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Приём в г. </a:t>
            </a:r>
            <a:r>
              <a:rPr lang="ru-RU" b="1" dirty="0" err="1">
                <a:solidFill>
                  <a:srgbClr val="C00000"/>
                </a:solidFill>
              </a:rPr>
              <a:t>Оппидо-Лукано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5" name="Объект 1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88A3415C-4819-4143-8B4A-8C7EA280A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98758"/>
            <a:ext cx="7132108" cy="5257800"/>
          </a:xfrm>
        </p:spPr>
      </p:pic>
    </p:spTree>
    <p:extLst>
      <p:ext uri="{BB962C8B-B14F-4D97-AF65-F5344CB8AC3E}">
        <p14:creationId xmlns:p14="http://schemas.microsoft.com/office/powerpoint/2010/main" val="78764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Приём в г. </a:t>
            </a:r>
            <a:r>
              <a:rPr lang="ru-RU" b="1" dirty="0" err="1">
                <a:solidFill>
                  <a:srgbClr val="C00000"/>
                </a:solidFill>
              </a:rPr>
              <a:t>Оппидо-Лукано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" name="Объект 10" descr="Изображение выглядит как потолок, человек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C1A2CDC6-B15D-4B0C-AFD3-B9BDA718B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761724" cy="5429200"/>
          </a:xfrm>
        </p:spPr>
      </p:pic>
    </p:spTree>
    <p:extLst>
      <p:ext uri="{BB962C8B-B14F-4D97-AF65-F5344CB8AC3E}">
        <p14:creationId xmlns:p14="http://schemas.microsoft.com/office/powerpoint/2010/main" val="1664161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F2A5F-5BDF-4991-9D43-ACC8618CE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внешний, дорога, здание, автомобиль&#10;&#10;Автоматически созданное описание">
            <a:extLst>
              <a:ext uri="{FF2B5EF4-FFF2-40B4-BE49-F238E27FC236}">
                <a16:creationId xmlns:a16="http://schemas.microsoft.com/office/drawing/2014/main" id="{2F8637C6-056C-44F4-A7C5-42E3181A1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79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254B1-0CCE-4524-8773-AD1CD401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внешний, трава, вод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228DB50A-CFBE-4535-A3B6-17D10DD3D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1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1141F-2103-4C6E-8B79-EDD4D2FAD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Тема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конференции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30D9C9-1973-430D-B7E6-1D8A4E62D089}"/>
              </a:ext>
            </a:extLst>
          </p:cNvPr>
          <p:cNvSpPr/>
          <p:nvPr/>
        </p:nvSpPr>
        <p:spPr>
          <a:xfrm>
            <a:off x="179512" y="1628800"/>
            <a:ext cx="88056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Перспективные 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социо-культурные практики </a:t>
            </a:r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неомакаренковской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педагогики. </a:t>
            </a:r>
          </a:p>
          <a:p>
            <a:pPr algn="ctr"/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Италия:Россия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25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1B1D6-8339-4A36-9E28-348AF4C337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Открытие конференции</a:t>
            </a:r>
            <a:br>
              <a:rPr lang="ru-RU" sz="4800" dirty="0"/>
            </a:b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B15CDD-F0E6-42A4-8592-3A40F7146E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Конференц-зал университета</a:t>
            </a:r>
          </a:p>
          <a:p>
            <a:r>
              <a:rPr lang="ru-RU" b="1" dirty="0">
                <a:solidFill>
                  <a:srgbClr val="C00000"/>
                </a:solidFill>
              </a:rPr>
              <a:t>Звучит гимн России и Италии</a:t>
            </a:r>
          </a:p>
        </p:txBody>
      </p:sp>
    </p:spTree>
    <p:extLst>
      <p:ext uri="{BB962C8B-B14F-4D97-AF65-F5344CB8AC3E}">
        <p14:creationId xmlns:p14="http://schemas.microsoft.com/office/powerpoint/2010/main" val="152643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DB03F-1E27-4EF9-AB96-16BF03B0A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человек, люди, групп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77A36B7-631F-4EDC-ACF3-235432EAA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1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52939-0CA1-4164-B853-0A5BEDEF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B5BE5BD-2224-44AB-97D3-5CD4BCC5B0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9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A95A4-6719-47DE-A1E0-7F15D1F18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человек, внутренний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F16D80D-3DB4-4BFC-A8C2-E791823E2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9412"/>
            <a:ext cx="547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22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FC52C-0128-4360-97FE-B348F924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человек, внутренний, окно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4CA35D2-6559-4099-8498-879383BD5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2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6FB69-7721-4A03-A1EF-C129552B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внутренний, потолок, ст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472512A-6799-468A-804F-AB48F4E6A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27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5EAC-071E-4C29-927D-026D106C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3008313" cy="88642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Проректор университета  открывает конференцию</a:t>
            </a:r>
          </a:p>
        </p:txBody>
      </p:sp>
      <p:pic>
        <p:nvPicPr>
          <p:cNvPr id="6" name="Объект 5" descr="Изображение выглядит как стол, женщина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C6D2A933-A913-450A-A22E-3BA7F4884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8" y="273050"/>
            <a:ext cx="4389834" cy="5853113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09018B1-C0AB-4DF0-8502-371331FBF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180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37347-D3B4-469E-B900-B4B13925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Серена </a:t>
            </a:r>
            <a:r>
              <a:rPr lang="ru-RU" b="1" dirty="0" err="1">
                <a:solidFill>
                  <a:srgbClr val="C00000"/>
                </a:solidFill>
              </a:rPr>
              <a:t>Веджетти</a:t>
            </a:r>
            <a:r>
              <a:rPr lang="ru-RU" b="1" dirty="0">
                <a:solidFill>
                  <a:srgbClr val="C00000"/>
                </a:solidFill>
              </a:rPr>
              <a:t> (Рим) и Эмилио </a:t>
            </a:r>
            <a:r>
              <a:rPr lang="ru-RU" b="1" dirty="0" err="1">
                <a:solidFill>
                  <a:srgbClr val="C00000"/>
                </a:solidFill>
              </a:rPr>
              <a:t>Ластруччи</a:t>
            </a:r>
            <a:r>
              <a:rPr lang="ru-RU" b="1" dirty="0">
                <a:solidFill>
                  <a:srgbClr val="C00000"/>
                </a:solidFill>
              </a:rPr>
              <a:t> (Матера)</a:t>
            </a:r>
          </a:p>
        </p:txBody>
      </p:sp>
      <p:pic>
        <p:nvPicPr>
          <p:cNvPr id="5" name="Объект 4" descr="Изображение выглядит как мужчина, стол, ноутбу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AD4DFD65-753B-456C-8AF1-E3344B906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29808"/>
            <a:ext cx="7193772" cy="5153554"/>
          </a:xfrm>
        </p:spPr>
      </p:pic>
    </p:spTree>
    <p:extLst>
      <p:ext uri="{BB962C8B-B14F-4D97-AF65-F5344CB8AC3E}">
        <p14:creationId xmlns:p14="http://schemas.microsoft.com/office/powerpoint/2010/main" val="2094339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94F19-99C6-40F0-8064-786B240D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Никола </a:t>
            </a:r>
            <a:r>
              <a:rPr lang="ru-RU" b="1" dirty="0" err="1">
                <a:solidFill>
                  <a:srgbClr val="C00000"/>
                </a:solidFill>
              </a:rPr>
              <a:t>Сичилиани</a:t>
            </a:r>
            <a:r>
              <a:rPr lang="ru-RU" b="1" dirty="0">
                <a:solidFill>
                  <a:srgbClr val="C00000"/>
                </a:solidFill>
              </a:rPr>
              <a:t> де Кумис и </a:t>
            </a:r>
            <a:r>
              <a:rPr lang="ru-RU" b="1" dirty="0" err="1">
                <a:solidFill>
                  <a:srgbClr val="C00000"/>
                </a:solidFill>
              </a:rPr>
              <a:t>Гуидо</a:t>
            </a:r>
            <a:r>
              <a:rPr lang="ru-RU" b="1" dirty="0">
                <a:solidFill>
                  <a:srgbClr val="C00000"/>
                </a:solidFill>
              </a:rPr>
              <a:t> Бенвенуто (Рим)</a:t>
            </a:r>
          </a:p>
        </p:txBody>
      </p:sp>
      <p:pic>
        <p:nvPicPr>
          <p:cNvPr id="5" name="Объект 4" descr="Изображение выглядит как стол, мужчина, перед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845EADA0-A497-4527-A2FC-5927DA7C1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7632847" cy="5069160"/>
          </a:xfrm>
        </p:spPr>
      </p:pic>
    </p:spTree>
    <p:extLst>
      <p:ext uri="{BB962C8B-B14F-4D97-AF65-F5344CB8AC3E}">
        <p14:creationId xmlns:p14="http://schemas.microsoft.com/office/powerpoint/2010/main" val="118330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F1C89-5ACD-4D71-BF20-5C2BD166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Памяти </a:t>
            </a:r>
            <a:r>
              <a:rPr lang="ru-RU" dirty="0" err="1"/>
              <a:t>Гётца</a:t>
            </a:r>
            <a:r>
              <a:rPr lang="ru-RU" dirty="0"/>
              <a:t> </a:t>
            </a:r>
            <a:r>
              <a:rPr lang="ru-RU" dirty="0" err="1"/>
              <a:t>Хиллига</a:t>
            </a:r>
            <a:br>
              <a:rPr lang="ru-RU" dirty="0"/>
            </a:br>
            <a:r>
              <a:rPr lang="ru-RU" dirty="0"/>
              <a:t>15.02.1938 – 06.06.2019 </a:t>
            </a:r>
          </a:p>
        </p:txBody>
      </p:sp>
      <p:pic>
        <p:nvPicPr>
          <p:cNvPr id="6" name="Объект 5" descr="Изображение выглядит как человек, мужчина, костюм, очки&#10;&#10;Автоматически созданное описание">
            <a:extLst>
              <a:ext uri="{FF2B5EF4-FFF2-40B4-BE49-F238E27FC236}">
                <a16:creationId xmlns:a16="http://schemas.microsoft.com/office/drawing/2014/main" id="{F302640F-F566-4EB7-9198-D4A2CABA0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92696"/>
            <a:ext cx="4464496" cy="590465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AB6B54C-632D-4C58-A7D6-DB9DD1205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24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5733614-18C0-44C8-9980-8CAA5CC5C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Организаторы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61E09A-640A-4AB9-A2D0-163C14DC3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Международная </a:t>
            </a:r>
            <a:r>
              <a:rPr lang="ru-RU" sz="4000" b="1" dirty="0" err="1">
                <a:solidFill>
                  <a:srgbClr val="C00000"/>
                </a:solidFill>
              </a:rPr>
              <a:t>макаренковская</a:t>
            </a:r>
            <a:r>
              <a:rPr lang="ru-RU" sz="4000" b="1" dirty="0">
                <a:solidFill>
                  <a:srgbClr val="C00000"/>
                </a:solidFill>
              </a:rPr>
              <a:t> ассоциация </a:t>
            </a:r>
          </a:p>
          <a:p>
            <a:r>
              <a:rPr lang="ru-RU" sz="4000" b="1" dirty="0">
                <a:solidFill>
                  <a:srgbClr val="C00000"/>
                </a:solidFill>
              </a:rPr>
              <a:t>Российская </a:t>
            </a:r>
            <a:r>
              <a:rPr lang="ru-RU" sz="4000" b="1" dirty="0" err="1">
                <a:solidFill>
                  <a:srgbClr val="C00000"/>
                </a:solidFill>
              </a:rPr>
              <a:t>макаренковская</a:t>
            </a:r>
            <a:r>
              <a:rPr lang="ru-RU" sz="4000" b="1" dirty="0">
                <a:solidFill>
                  <a:srgbClr val="C00000"/>
                </a:solidFill>
              </a:rPr>
              <a:t> ассоциация</a:t>
            </a:r>
          </a:p>
          <a:p>
            <a:r>
              <a:rPr lang="ru-RU" sz="4000" b="1" dirty="0">
                <a:solidFill>
                  <a:srgbClr val="C00000"/>
                </a:solidFill>
              </a:rPr>
              <a:t>Итальянская </a:t>
            </a:r>
            <a:r>
              <a:rPr lang="ru-RU" sz="4000" b="1" dirty="0" err="1">
                <a:solidFill>
                  <a:srgbClr val="C00000"/>
                </a:solidFill>
              </a:rPr>
              <a:t>макаренковская</a:t>
            </a:r>
            <a:r>
              <a:rPr lang="ru-RU" sz="4000" b="1" dirty="0">
                <a:solidFill>
                  <a:srgbClr val="C00000"/>
                </a:solidFill>
              </a:rPr>
              <a:t> ассоциация</a:t>
            </a:r>
          </a:p>
          <a:p>
            <a:r>
              <a:rPr lang="ru-RU" sz="4000" b="1" dirty="0">
                <a:solidFill>
                  <a:srgbClr val="C00000"/>
                </a:solidFill>
              </a:rPr>
              <a:t>Университет </a:t>
            </a:r>
            <a:r>
              <a:rPr lang="ru-RU" sz="4000" b="1" dirty="0" err="1">
                <a:solidFill>
                  <a:srgbClr val="C00000"/>
                </a:solidFill>
              </a:rPr>
              <a:t>Базиликата</a:t>
            </a:r>
            <a:endParaRPr lang="ru-RU" sz="4000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365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88154-F076-4E3E-87F6-0EFB30D47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Татьяна Кораблёва представляет историю ММА </a:t>
            </a:r>
            <a:r>
              <a:rPr lang="en-US" b="1" dirty="0">
                <a:solidFill>
                  <a:srgbClr val="C00000"/>
                </a:solidFill>
              </a:rPr>
              <a:t>(IMS)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7" name="Объект 16" descr="Изображение выглядит как человек, мужчина, ст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8730AC3-BBA2-4426-BD6E-92FA5E6F4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00200"/>
            <a:ext cx="7056784" cy="5257800"/>
          </a:xfrm>
        </p:spPr>
      </p:pic>
    </p:spTree>
    <p:extLst>
      <p:ext uri="{BB962C8B-B14F-4D97-AF65-F5344CB8AC3E}">
        <p14:creationId xmlns:p14="http://schemas.microsoft.com/office/powerpoint/2010/main" val="3820907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88154-F076-4E3E-87F6-0EFB30D47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Татьяна Кораблёва представляет историю ММА </a:t>
            </a:r>
            <a:r>
              <a:rPr lang="en-US" b="1" dirty="0">
                <a:solidFill>
                  <a:srgbClr val="C00000"/>
                </a:solidFill>
              </a:rPr>
              <a:t>(IMS)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 descr="Изображение выглядит как внутренний, стол, фотография, люди&#10;&#10;Автоматически созданное описание">
            <a:extLst>
              <a:ext uri="{FF2B5EF4-FFF2-40B4-BE49-F238E27FC236}">
                <a16:creationId xmlns:a16="http://schemas.microsoft.com/office/drawing/2014/main" id="{DE801118-C122-4DDD-B0D4-5BEC79DBE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0200"/>
            <a:ext cx="8229599" cy="5257800"/>
          </a:xfrm>
        </p:spPr>
      </p:pic>
    </p:spTree>
    <p:extLst>
      <p:ext uri="{BB962C8B-B14F-4D97-AF65-F5344CB8AC3E}">
        <p14:creationId xmlns:p14="http://schemas.microsoft.com/office/powerpoint/2010/main" val="2425910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88154-F076-4E3E-87F6-0EFB30D47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Татьяна Кораблёва представляет историю ММА </a:t>
            </a:r>
            <a:r>
              <a:rPr lang="en-US" b="1" dirty="0">
                <a:solidFill>
                  <a:srgbClr val="C00000"/>
                </a:solidFill>
              </a:rPr>
              <a:t>(IMS)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Объект 6" descr="Изображение выглядит как стол, группа, люди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437FD69F-3026-48C0-85A3-BB8F03340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46" y="1772816"/>
            <a:ext cx="7132108" cy="5257800"/>
          </a:xfrm>
        </p:spPr>
      </p:pic>
    </p:spTree>
    <p:extLst>
      <p:ext uri="{BB962C8B-B14F-4D97-AF65-F5344CB8AC3E}">
        <p14:creationId xmlns:p14="http://schemas.microsoft.com/office/powerpoint/2010/main" val="1324994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901BD-E27C-465E-8A18-079D3ABC3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Выступает Михаил Богуславский (Россия)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Серена </a:t>
            </a:r>
            <a:r>
              <a:rPr lang="ru-RU" sz="3200" b="1" dirty="0" err="1">
                <a:solidFill>
                  <a:srgbClr val="C00000"/>
                </a:solidFill>
              </a:rPr>
              <a:t>Веджетти</a:t>
            </a:r>
            <a:r>
              <a:rPr lang="ru-RU" sz="3200" b="1" dirty="0">
                <a:solidFill>
                  <a:srgbClr val="C00000"/>
                </a:solidFill>
              </a:rPr>
              <a:t>, Татьяна Кораблёва</a:t>
            </a:r>
          </a:p>
        </p:txBody>
      </p:sp>
      <p:pic>
        <p:nvPicPr>
          <p:cNvPr id="5" name="Объект 4" descr="Изображение выглядит как стол, мужчина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44B02D9-4E5A-4AE0-B201-65FDD5F64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8363272" cy="5157192"/>
          </a:xfrm>
        </p:spPr>
      </p:pic>
    </p:spTree>
    <p:extLst>
      <p:ext uri="{BB962C8B-B14F-4D97-AF65-F5344CB8AC3E}">
        <p14:creationId xmlns:p14="http://schemas.microsoft.com/office/powerpoint/2010/main" val="194412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ужчина, внутренний, человек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3184DCE6-2154-4A11-9A99-FB531C3D6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344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C206C-6BFD-4CC8-82B5-E07CA8B08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Михаил Гончаров, Серена </a:t>
            </a:r>
            <a:r>
              <a:rPr lang="ru-RU" b="1" dirty="0" err="1">
                <a:solidFill>
                  <a:srgbClr val="C00000"/>
                </a:solidFill>
              </a:rPr>
              <a:t>Веджетти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 descr="Изображение выглядит как стол, мужчина, женщина, еда&#10;&#10;Автоматически созданное описание">
            <a:extLst>
              <a:ext uri="{FF2B5EF4-FFF2-40B4-BE49-F238E27FC236}">
                <a16:creationId xmlns:a16="http://schemas.microsoft.com/office/drawing/2014/main" id="{952495EF-E899-4E7B-9CBC-E56C88128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0200"/>
            <a:ext cx="7560839" cy="5257800"/>
          </a:xfrm>
        </p:spPr>
      </p:pic>
    </p:spTree>
    <p:extLst>
      <p:ext uri="{BB962C8B-B14F-4D97-AF65-F5344CB8AC3E}">
        <p14:creationId xmlns:p14="http://schemas.microsoft.com/office/powerpoint/2010/main" val="3062627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487F6-8DE6-4D26-8574-9D57703B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Татьяна Курасова (Краснодарский край)</a:t>
            </a:r>
          </a:p>
        </p:txBody>
      </p:sp>
      <p:pic>
        <p:nvPicPr>
          <p:cNvPr id="5" name="Объект 4" descr="Изображение выглядит как человек, внутренний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5B212FB7-6DBF-4033-8AB3-9638B0BBD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17440"/>
            <a:ext cx="7416824" cy="5040560"/>
          </a:xfrm>
        </p:spPr>
      </p:pic>
    </p:spTree>
    <p:extLst>
      <p:ext uri="{BB962C8B-B14F-4D97-AF65-F5344CB8AC3E}">
        <p14:creationId xmlns:p14="http://schemas.microsoft.com/office/powerpoint/2010/main" val="2482033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B3E4C-7E85-4452-BE83-DF1719F54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Татьяна Богуславская</a:t>
            </a:r>
          </a:p>
        </p:txBody>
      </p:sp>
      <p:pic>
        <p:nvPicPr>
          <p:cNvPr id="5" name="Объект 4" descr="Изображение выглядит как человек, внутренний, стол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FB77EDB-BAEF-4FD6-8BBD-191DCF49B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435279" cy="5429200"/>
          </a:xfrm>
        </p:spPr>
      </p:pic>
    </p:spTree>
    <p:extLst>
      <p:ext uri="{BB962C8B-B14F-4D97-AF65-F5344CB8AC3E}">
        <p14:creationId xmlns:p14="http://schemas.microsoft.com/office/powerpoint/2010/main" val="3318554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43E15-7DAD-4852-97CA-DE581481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55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Татьяна Дорохова (Екатеринбург), Михаил и Татьяна Богуславские, Татьяна Курасова (Краснодарский край), Александр Назаров (Красноярск), </a:t>
            </a:r>
            <a:r>
              <a:rPr lang="ru-RU" sz="2400" b="1" dirty="0" err="1">
                <a:solidFill>
                  <a:srgbClr val="C00000"/>
                </a:solidFill>
              </a:rPr>
              <a:t>Франческо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Тамбуррино</a:t>
            </a:r>
            <a:r>
              <a:rPr lang="ru-RU" sz="2400" b="1" dirty="0">
                <a:solidFill>
                  <a:srgbClr val="C00000"/>
                </a:solidFill>
              </a:rPr>
              <a:t>, Жанна Трифонова, </a:t>
            </a:r>
            <a:r>
              <a:rPr lang="ru-RU" sz="2400" b="1" dirty="0" err="1">
                <a:solidFill>
                  <a:srgbClr val="C00000"/>
                </a:solidFill>
              </a:rPr>
              <a:t>Гуидо</a:t>
            </a:r>
            <a:r>
              <a:rPr lang="ru-RU" sz="2400" b="1" dirty="0">
                <a:solidFill>
                  <a:srgbClr val="C00000"/>
                </a:solidFill>
              </a:rPr>
              <a:t> Бенвенуто</a:t>
            </a:r>
          </a:p>
        </p:txBody>
      </p:sp>
      <p:pic>
        <p:nvPicPr>
          <p:cNvPr id="5" name="Объект 4" descr="Изображение выглядит как внутренний, человек, потоло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CD68766-EEB8-40D6-8676-581626783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8229600" cy="5806887"/>
          </a:xfrm>
        </p:spPr>
      </p:pic>
    </p:spTree>
    <p:extLst>
      <p:ext uri="{BB962C8B-B14F-4D97-AF65-F5344CB8AC3E}">
        <p14:creationId xmlns:p14="http://schemas.microsoft.com/office/powerpoint/2010/main" val="534982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93C18-40CE-44A1-BEE3-EA460B5F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ПЕРЕРЫВ</a:t>
            </a:r>
          </a:p>
        </p:txBody>
      </p:sp>
      <p:pic>
        <p:nvPicPr>
          <p:cNvPr id="5" name="Объект 4" descr="Изображение выглядит как внутренний, человек, стул, стол&#10;&#10;Автоматически созданное описание">
            <a:extLst>
              <a:ext uri="{FF2B5EF4-FFF2-40B4-BE49-F238E27FC236}">
                <a16:creationId xmlns:a16="http://schemas.microsoft.com/office/drawing/2014/main" id="{84D29D91-9AF3-4D65-B22F-EAA8081FD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7715200" cy="5760640"/>
          </a:xfrm>
        </p:spPr>
      </p:pic>
    </p:spTree>
    <p:extLst>
      <p:ext uri="{BB962C8B-B14F-4D97-AF65-F5344CB8AC3E}">
        <p14:creationId xmlns:p14="http://schemas.microsoft.com/office/powerpoint/2010/main" val="1983660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118BE-CCF0-443D-8E27-4BB93A6C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Юг Италии. Матера</a:t>
            </a:r>
          </a:p>
        </p:txBody>
      </p:sp>
      <p:pic>
        <p:nvPicPr>
          <p:cNvPr id="9" name="Объект 8" descr="Изображение выглядит как внешний, трава, здание, овца&#10;&#10;Автоматически созданное описание">
            <a:extLst>
              <a:ext uri="{FF2B5EF4-FFF2-40B4-BE49-F238E27FC236}">
                <a16:creationId xmlns:a16="http://schemas.microsoft.com/office/drawing/2014/main" id="{73C918B1-B2F1-4A5F-ACC3-D3BF612F6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00808"/>
            <a:ext cx="8075240" cy="5357192"/>
          </a:xfrm>
        </p:spPr>
      </p:pic>
    </p:spTree>
    <p:extLst>
      <p:ext uri="{BB962C8B-B14F-4D97-AF65-F5344CB8AC3E}">
        <p14:creationId xmlns:p14="http://schemas.microsoft.com/office/powerpoint/2010/main" val="24200300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D99D2-3B9E-43B7-B91E-11390975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Сюрприз от университета</a:t>
            </a:r>
          </a:p>
        </p:txBody>
      </p:sp>
      <p:pic>
        <p:nvPicPr>
          <p:cNvPr id="4" name="VID-20191207-WA0025">
            <a:hlinkClick r:id="" action="ppaction://media"/>
            <a:extLst>
              <a:ext uri="{FF2B5EF4-FFF2-40B4-BE49-F238E27FC236}">
                <a16:creationId xmlns:a16="http://schemas.microsoft.com/office/drawing/2014/main" id="{2819B252-AF56-4DAA-ABC2-A0518457A1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3916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НАГРАЖДЕНИЯ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A8EA869-C222-4DD3-9B1B-9AD48E954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788840"/>
            <a:ext cx="7272807" cy="50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28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НАГРАЖДЕНИЯ </a:t>
            </a:r>
          </a:p>
        </p:txBody>
      </p:sp>
      <p:pic>
        <p:nvPicPr>
          <p:cNvPr id="11" name="Объект 10" descr="Изображение выглядит как человек, внутренний, комнат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E2D51018-6A57-4CE8-928A-EB249AC76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7787207" cy="5501208"/>
          </a:xfrm>
        </p:spPr>
      </p:pic>
    </p:spTree>
    <p:extLst>
      <p:ext uri="{BB962C8B-B14F-4D97-AF65-F5344CB8AC3E}">
        <p14:creationId xmlns:p14="http://schemas.microsoft.com/office/powerpoint/2010/main" val="3570440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НАГРАЖДЕНИЯ </a:t>
            </a:r>
          </a:p>
        </p:txBody>
      </p:sp>
      <p:pic>
        <p:nvPicPr>
          <p:cNvPr id="6" name="Объект 5" descr="Изображение выглядит как человек, внутренний, женщин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5275F75A-CACF-43AE-9116-FA79A2962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0200"/>
            <a:ext cx="8229599" cy="5789240"/>
          </a:xfrm>
        </p:spPr>
      </p:pic>
    </p:spTree>
    <p:extLst>
      <p:ext uri="{BB962C8B-B14F-4D97-AF65-F5344CB8AC3E}">
        <p14:creationId xmlns:p14="http://schemas.microsoft.com/office/powerpoint/2010/main" val="1527774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НАГРАЖДЕНИЯ </a:t>
            </a:r>
          </a:p>
        </p:txBody>
      </p:sp>
      <p:pic>
        <p:nvPicPr>
          <p:cNvPr id="7" name="Объект 6" descr="Изображение выглядит как человек, внутренний, женщ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0B092A9-9348-4BC7-A999-413FB80B5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8064896" cy="5044009"/>
          </a:xfrm>
        </p:spPr>
      </p:pic>
    </p:spTree>
    <p:extLst>
      <p:ext uri="{BB962C8B-B14F-4D97-AF65-F5344CB8AC3E}">
        <p14:creationId xmlns:p14="http://schemas.microsoft.com/office/powerpoint/2010/main" val="2342854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НАГРАЖДЕНИЯ </a:t>
            </a:r>
          </a:p>
        </p:txBody>
      </p:sp>
      <p:pic>
        <p:nvPicPr>
          <p:cNvPr id="6" name="Объект 5" descr="Изображение выглядит как человек, внутренний, сто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0B5CE8D2-B40F-4E07-B9F8-B46611EA5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268760"/>
            <a:ext cx="7632848" cy="6264696"/>
          </a:xfrm>
        </p:spPr>
      </p:pic>
    </p:spTree>
    <p:extLst>
      <p:ext uri="{BB962C8B-B14F-4D97-AF65-F5344CB8AC3E}">
        <p14:creationId xmlns:p14="http://schemas.microsoft.com/office/powerpoint/2010/main" val="3434343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НАГРАЖДЕНИЯ </a:t>
            </a:r>
          </a:p>
        </p:txBody>
      </p:sp>
      <p:pic>
        <p:nvPicPr>
          <p:cNvPr id="7" name="Объект 6" descr="Изображение выглядит как внутренний, человек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D7F7DBD-EB01-4860-82F4-C61D0A198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6336704" cy="5904656"/>
          </a:xfrm>
        </p:spPr>
      </p:pic>
    </p:spTree>
    <p:extLst>
      <p:ext uri="{BB962C8B-B14F-4D97-AF65-F5344CB8AC3E}">
        <p14:creationId xmlns:p14="http://schemas.microsoft.com/office/powerpoint/2010/main" val="1769271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НАГРАЖДЕНИЯ </a:t>
            </a:r>
          </a:p>
        </p:txBody>
      </p:sp>
      <p:pic>
        <p:nvPicPr>
          <p:cNvPr id="6" name="Объект 5" descr="Изображение выглядит как человек, внутренний, стоит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ACDB0A89-87E7-4A85-AA7E-CDFD4DDE6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6995120" cy="5589240"/>
          </a:xfrm>
        </p:spPr>
      </p:pic>
    </p:spTree>
    <p:extLst>
      <p:ext uri="{BB962C8B-B14F-4D97-AF65-F5344CB8AC3E}">
        <p14:creationId xmlns:p14="http://schemas.microsoft.com/office/powerpoint/2010/main" val="2756801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НАГРАЖДЕНИЯ </a:t>
            </a:r>
          </a:p>
        </p:txBody>
      </p:sp>
      <p:pic>
        <p:nvPicPr>
          <p:cNvPr id="7" name="Объект 6" descr="Изображение выглядит как человек, внутренний, потоло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C83AB576-78F8-4142-8649-7BE7374B3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1700808"/>
            <a:ext cx="5976665" cy="5717232"/>
          </a:xfrm>
        </p:spPr>
      </p:pic>
    </p:spTree>
    <p:extLst>
      <p:ext uri="{BB962C8B-B14F-4D97-AF65-F5344CB8AC3E}">
        <p14:creationId xmlns:p14="http://schemas.microsoft.com/office/powerpoint/2010/main" val="39081167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НАГРАЖДЕНИЯ </a:t>
            </a:r>
          </a:p>
        </p:txBody>
      </p:sp>
      <p:pic>
        <p:nvPicPr>
          <p:cNvPr id="6" name="Объект 5" descr="Изображение выглядит как человек, внутренний, потол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0C794D07-AEEE-43D0-A93E-D4E2E93C9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68760"/>
            <a:ext cx="3960440" cy="6264696"/>
          </a:xfrm>
        </p:spPr>
      </p:pic>
    </p:spTree>
    <p:extLst>
      <p:ext uri="{BB962C8B-B14F-4D97-AF65-F5344CB8AC3E}">
        <p14:creationId xmlns:p14="http://schemas.microsoft.com/office/powerpoint/2010/main" val="936746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118BE-CCF0-443D-8E27-4BB93A6C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Юг Италии. Матера</a:t>
            </a:r>
          </a:p>
        </p:txBody>
      </p:sp>
      <p:pic>
        <p:nvPicPr>
          <p:cNvPr id="6" name="Объект 5" descr="Изображение выглядит как здание, окно, сидит, план&#10;&#10;Автоматически созданное описание">
            <a:extLst>
              <a:ext uri="{FF2B5EF4-FFF2-40B4-BE49-F238E27FC236}">
                <a16:creationId xmlns:a16="http://schemas.microsoft.com/office/drawing/2014/main" id="{486B20FA-2DB4-4085-8F43-DC91BC5BB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6762" y="2642918"/>
            <a:ext cx="6421091" cy="3970536"/>
          </a:xfrm>
        </p:spPr>
      </p:pic>
      <p:pic>
        <p:nvPicPr>
          <p:cNvPr id="8" name="Рисунок 7" descr="Изображение выглядит как здание, камень, кот, цемент&#10;&#10;Автоматически созданное описание">
            <a:extLst>
              <a:ext uri="{FF2B5EF4-FFF2-40B4-BE49-F238E27FC236}">
                <a16:creationId xmlns:a16="http://schemas.microsoft.com/office/drawing/2014/main" id="{D73AAC81-40A0-47DD-A150-CE20B6620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6392" y="2969568"/>
            <a:ext cx="656996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71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НАГРАЖДЕНИЯ </a:t>
            </a:r>
          </a:p>
        </p:txBody>
      </p:sp>
      <p:pic>
        <p:nvPicPr>
          <p:cNvPr id="6" name="Объект 5" descr="Изображение выглядит как внутренний, человек, стоит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5844744E-160F-45D7-98C9-F6ECF26F0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28800"/>
            <a:ext cx="3394472" cy="5645224"/>
          </a:xfrm>
        </p:spPr>
      </p:pic>
    </p:spTree>
    <p:extLst>
      <p:ext uri="{BB962C8B-B14F-4D97-AF65-F5344CB8AC3E}">
        <p14:creationId xmlns:p14="http://schemas.microsoft.com/office/powerpoint/2010/main" val="36461227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НАГРАЖДЕНИЯ </a:t>
            </a:r>
          </a:p>
        </p:txBody>
      </p:sp>
      <p:pic>
        <p:nvPicPr>
          <p:cNvPr id="7" name="Объект 6" descr="Изображение выглядит как человек, внутренний, стои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6303D8C6-4EC1-4906-9AB2-B7B71370A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00200"/>
            <a:ext cx="4104456" cy="5717232"/>
          </a:xfrm>
        </p:spPr>
      </p:pic>
    </p:spTree>
    <p:extLst>
      <p:ext uri="{BB962C8B-B14F-4D97-AF65-F5344CB8AC3E}">
        <p14:creationId xmlns:p14="http://schemas.microsoft.com/office/powerpoint/2010/main" val="638005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 банкете</a:t>
            </a:r>
          </a:p>
        </p:txBody>
      </p:sp>
      <p:pic>
        <p:nvPicPr>
          <p:cNvPr id="6" name="Объект 5" descr="Изображение выглядит как человек, внутренний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B5C232DC-0C1D-4128-AEA3-BCC2EFFBF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88294"/>
            <a:ext cx="7560840" cy="5469706"/>
          </a:xfrm>
        </p:spPr>
      </p:pic>
    </p:spTree>
    <p:extLst>
      <p:ext uri="{BB962C8B-B14F-4D97-AF65-F5344CB8AC3E}">
        <p14:creationId xmlns:p14="http://schemas.microsoft.com/office/powerpoint/2010/main" val="16866690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Покидаем </a:t>
            </a:r>
            <a:r>
              <a:rPr lang="ru-RU" b="1" dirty="0" err="1">
                <a:solidFill>
                  <a:srgbClr val="C00000"/>
                </a:solidFill>
              </a:rPr>
              <a:t>Матеру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Впереди город Бари!</a:t>
            </a:r>
          </a:p>
        </p:txBody>
      </p:sp>
      <p:pic>
        <p:nvPicPr>
          <p:cNvPr id="7" name="Объект 6" descr="Изображение выглядит как шкафчик, здание, сидит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A55D3E49-D686-4F13-8E7C-B505E5A68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1" y="1937296"/>
            <a:ext cx="8141986" cy="4920704"/>
          </a:xfrm>
        </p:spPr>
      </p:pic>
    </p:spTree>
    <p:extLst>
      <p:ext uri="{BB962C8B-B14F-4D97-AF65-F5344CB8AC3E}">
        <p14:creationId xmlns:p14="http://schemas.microsoft.com/office/powerpoint/2010/main" val="3457381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Михаил Гончаров в университете г. Бари</a:t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Объект 8" descr="Изображение выглядит как человек, внутренний, потоло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9C4232DD-7C3D-4266-BE65-C664C1010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0200"/>
            <a:ext cx="7632847" cy="5257800"/>
          </a:xfrm>
        </p:spPr>
      </p:pic>
    </p:spTree>
    <p:extLst>
      <p:ext uri="{BB962C8B-B14F-4D97-AF65-F5344CB8AC3E}">
        <p14:creationId xmlns:p14="http://schemas.microsoft.com/office/powerpoint/2010/main" val="2745701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>Михаил Гончаров в университете г. Бари</a:t>
            </a:r>
            <a:br>
              <a:rPr lang="ru-RU" sz="4000" b="1" dirty="0">
                <a:solidFill>
                  <a:srgbClr val="C00000"/>
                </a:solidFill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 descr="Изображение выглядит как человек, здание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31E13BA5-BA69-461A-8751-D7098CBD6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6768752" cy="5257800"/>
          </a:xfrm>
        </p:spPr>
      </p:pic>
    </p:spTree>
    <p:extLst>
      <p:ext uri="{BB962C8B-B14F-4D97-AF65-F5344CB8AC3E}">
        <p14:creationId xmlns:p14="http://schemas.microsoft.com/office/powerpoint/2010/main" val="5433927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И смотреть в будущее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Михаил Гончаров в университете г. Бари</a:t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" name="Объект 6" descr="Изображение выглядит как мужчина, человек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181BED7D-57FC-4E56-856D-ABFA73B2D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7643192" cy="5141168"/>
          </a:xfrm>
        </p:spPr>
      </p:pic>
    </p:spTree>
    <p:extLst>
      <p:ext uri="{BB962C8B-B14F-4D97-AF65-F5344CB8AC3E}">
        <p14:creationId xmlns:p14="http://schemas.microsoft.com/office/powerpoint/2010/main" val="27928238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645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А теперь любоваться Бари</a:t>
            </a:r>
          </a:p>
        </p:txBody>
      </p:sp>
      <p:pic>
        <p:nvPicPr>
          <p:cNvPr id="9" name="Объект 8" descr="Изображение выглядит как внешний, дерево, здание, ладонь&#10;&#10;Автоматически созданное описание">
            <a:extLst>
              <a:ext uri="{FF2B5EF4-FFF2-40B4-BE49-F238E27FC236}">
                <a16:creationId xmlns:a16="http://schemas.microsoft.com/office/drawing/2014/main" id="{14493D56-9E6C-4F9B-9D66-71B8724D6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16393"/>
            <a:ext cx="7200799" cy="4525963"/>
          </a:xfrm>
        </p:spPr>
      </p:pic>
    </p:spTree>
    <p:extLst>
      <p:ext uri="{BB962C8B-B14F-4D97-AF65-F5344CB8AC3E}">
        <p14:creationId xmlns:p14="http://schemas.microsoft.com/office/powerpoint/2010/main" val="38094174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645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Бари</a:t>
            </a:r>
          </a:p>
        </p:txBody>
      </p:sp>
      <p:pic>
        <p:nvPicPr>
          <p:cNvPr id="6" name="Объект 5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811A201-71A2-41C1-8171-F79292B82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44824"/>
            <a:ext cx="4824536" cy="5139037"/>
          </a:xfrm>
        </p:spPr>
      </p:pic>
      <p:pic>
        <p:nvPicPr>
          <p:cNvPr id="8" name="Рисунок 7" descr="Изображение выглядит как здание, сидит, стол, окно&#10;&#10;Автоматически созданное описание">
            <a:extLst>
              <a:ext uri="{FF2B5EF4-FFF2-40B4-BE49-F238E27FC236}">
                <a16:creationId xmlns:a16="http://schemas.microsoft.com/office/drawing/2014/main" id="{73459B07-95E6-43B5-ACE3-DC56ABFCD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4022"/>
            <a:ext cx="334786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204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645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 Базилика Святого Николая</a:t>
            </a:r>
          </a:p>
        </p:txBody>
      </p:sp>
      <p:pic>
        <p:nvPicPr>
          <p:cNvPr id="7" name="Рисунок 6" descr="Изображение выглядит как здание, внешний, дорога, церковь&#10;&#10;Автоматически созданное описание">
            <a:extLst>
              <a:ext uri="{FF2B5EF4-FFF2-40B4-BE49-F238E27FC236}">
                <a16:creationId xmlns:a16="http://schemas.microsoft.com/office/drawing/2014/main" id="{2F5605D3-CA09-4384-BDFD-548FFF8A5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30504"/>
            <a:ext cx="6316166" cy="51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2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Посещение </a:t>
            </a:r>
            <a:r>
              <a:rPr lang="ru-RU" b="1" dirty="0" err="1">
                <a:solidFill>
                  <a:srgbClr val="C00000"/>
                </a:solidFill>
              </a:rPr>
              <a:t>Макаренковского</a:t>
            </a:r>
            <a:r>
              <a:rPr lang="ru-RU" b="1" dirty="0">
                <a:solidFill>
                  <a:srgbClr val="C00000"/>
                </a:solidFill>
              </a:rPr>
              <a:t> центра в </a:t>
            </a:r>
            <a:r>
              <a:rPr lang="ru-RU" b="1" dirty="0" err="1">
                <a:solidFill>
                  <a:srgbClr val="C00000"/>
                </a:solidFill>
              </a:rPr>
              <a:t>Оппидо-Лукано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 descr="Изображение выглядит как человек, внешний, люди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9EBAE929-123C-446E-94AC-F1B5A9034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00200"/>
            <a:ext cx="8229599" cy="5141168"/>
          </a:xfrm>
        </p:spPr>
      </p:pic>
    </p:spTree>
    <p:extLst>
      <p:ext uri="{BB962C8B-B14F-4D97-AF65-F5344CB8AC3E}">
        <p14:creationId xmlns:p14="http://schemas.microsoft.com/office/powerpoint/2010/main" val="657763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645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 Базилика Святого Николая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A90D2E-BE73-49A9-BB76-C569F5AB0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8747"/>
            <a:ext cx="806489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25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645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 Базилика Святого Николая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0CB83D-0993-4A48-8F09-D0A58BDB2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941" y="1124744"/>
            <a:ext cx="588411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97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645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Бари</a:t>
            </a:r>
          </a:p>
        </p:txBody>
      </p:sp>
      <p:pic>
        <p:nvPicPr>
          <p:cNvPr id="4" name="Рисунок 3" descr="Изображение выглядит как здание, камень, узкий, дом&#10;&#10;Автоматически созданное описание">
            <a:extLst>
              <a:ext uri="{FF2B5EF4-FFF2-40B4-BE49-F238E27FC236}">
                <a16:creationId xmlns:a16="http://schemas.microsoft.com/office/drawing/2014/main" id="{CC1C6738-D6C1-4058-BF89-04C4492E4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34072"/>
            <a:ext cx="5143500" cy="7471592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дание, внешний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ED631615-4DC7-4506-8372-F8B4BD5DE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6698"/>
            <a:ext cx="5143500" cy="74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00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645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Бари</a:t>
            </a:r>
          </a:p>
        </p:txBody>
      </p:sp>
      <p:pic>
        <p:nvPicPr>
          <p:cNvPr id="5" name="Рисунок 4" descr="Изображение выглядит как здание, стол, стар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A7B33AC1-5EC2-4F40-BD85-849DEDA3F5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645"/>
            <a:ext cx="6804248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дание, внешний, скала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C03ED29B-CDD5-452B-8EEA-BF3C240238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28" y="1309909"/>
            <a:ext cx="3162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106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869A5-BC1E-4F49-B974-FB44E3F0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 отдыхать</a:t>
            </a:r>
          </a:p>
        </p:txBody>
      </p:sp>
      <p:pic>
        <p:nvPicPr>
          <p:cNvPr id="6" name="Объект 5" descr="Изображение выглядит как вода, внешний, скал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E6B1920-9E94-4331-82B7-E08621EB3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6840759" cy="4941168"/>
          </a:xfrm>
        </p:spPr>
      </p:pic>
      <p:pic>
        <p:nvPicPr>
          <p:cNvPr id="4" name="Объект 5" descr="Изображение выглядит как вода, внешний, скал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91AF541F-F6A0-445F-915E-93D4B7C6F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916832"/>
            <a:ext cx="6840759" cy="4941168"/>
          </a:xfrm>
          <a:prstGeom prst="rect">
            <a:avLst/>
          </a:prstGeom>
        </p:spPr>
      </p:pic>
      <p:pic>
        <p:nvPicPr>
          <p:cNvPr id="5" name="Объект 5" descr="Изображение выглядит как вода, внешний, скал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9791ECF-5A8A-462C-9D02-BF655F312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929476"/>
            <a:ext cx="6840759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Посещение </a:t>
            </a:r>
            <a:r>
              <a:rPr lang="ru-RU" b="1" dirty="0" err="1">
                <a:solidFill>
                  <a:srgbClr val="C00000"/>
                </a:solidFill>
              </a:rPr>
              <a:t>Макаренковского</a:t>
            </a:r>
            <a:r>
              <a:rPr lang="ru-RU" b="1" dirty="0">
                <a:solidFill>
                  <a:srgbClr val="C00000"/>
                </a:solidFill>
              </a:rPr>
              <a:t> центра в </a:t>
            </a:r>
            <a:r>
              <a:rPr lang="ru-RU" b="1" dirty="0" err="1">
                <a:solidFill>
                  <a:srgbClr val="C00000"/>
                </a:solidFill>
              </a:rPr>
              <a:t>Оппидо-Лукано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Объект 6" descr="Изображение выглядит как человек, внутренний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915D88A7-FA9B-4B66-98FB-FD04B2398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8229600" cy="5257800"/>
          </a:xfrm>
        </p:spPr>
      </p:pic>
    </p:spTree>
    <p:extLst>
      <p:ext uri="{BB962C8B-B14F-4D97-AF65-F5344CB8AC3E}">
        <p14:creationId xmlns:p14="http://schemas.microsoft.com/office/powerpoint/2010/main" val="2271474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Посещение </a:t>
            </a:r>
            <a:r>
              <a:rPr lang="ru-RU" b="1" dirty="0" err="1">
                <a:solidFill>
                  <a:srgbClr val="C00000"/>
                </a:solidFill>
              </a:rPr>
              <a:t>Макаренковского</a:t>
            </a:r>
            <a:r>
              <a:rPr lang="ru-RU" b="1" dirty="0">
                <a:solidFill>
                  <a:srgbClr val="C00000"/>
                </a:solidFill>
              </a:rPr>
              <a:t> центра в </a:t>
            </a:r>
            <a:r>
              <a:rPr lang="ru-RU" b="1" dirty="0" err="1">
                <a:solidFill>
                  <a:srgbClr val="C00000"/>
                </a:solidFill>
              </a:rPr>
              <a:t>Оппидо-Лукано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" name="Объект 10" descr="Изображение выглядит как трава, внешний, стои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1663FC8E-54D8-4788-8F82-FAD44240A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7488832" cy="5085184"/>
          </a:xfrm>
        </p:spPr>
      </p:pic>
    </p:spTree>
    <p:extLst>
      <p:ext uri="{BB962C8B-B14F-4D97-AF65-F5344CB8AC3E}">
        <p14:creationId xmlns:p14="http://schemas.microsoft.com/office/powerpoint/2010/main" val="1060014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389A8-4289-4D04-9D8F-076FB38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Приём в мэрии г. </a:t>
            </a:r>
            <a:r>
              <a:rPr lang="ru-RU" b="1" dirty="0" err="1">
                <a:solidFill>
                  <a:srgbClr val="C00000"/>
                </a:solidFill>
              </a:rPr>
              <a:t>Оппидо-Лукано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Объект 5" descr="Изображение выглядит как внутренний, пол, потоло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4D09F6FD-7A79-474D-B98B-B34517995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0200"/>
            <a:ext cx="7776863" cy="5429200"/>
          </a:xfrm>
        </p:spPr>
      </p:pic>
    </p:spTree>
    <p:extLst>
      <p:ext uri="{BB962C8B-B14F-4D97-AF65-F5344CB8AC3E}">
        <p14:creationId xmlns:p14="http://schemas.microsoft.com/office/powerpoint/2010/main" val="25311850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332</Words>
  <Application>Microsoft Office PowerPoint</Application>
  <PresentationFormat>Экран (4:3)</PresentationFormat>
  <Paragraphs>70</Paragraphs>
  <Slides>64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8" baseType="lpstr">
      <vt:lpstr>Arial</vt:lpstr>
      <vt:lpstr>Calibri</vt:lpstr>
      <vt:lpstr>Times New Roman</vt:lpstr>
      <vt:lpstr>Тема Office</vt:lpstr>
      <vt:lpstr>Международная конференция   Италия, Матера – столица европейской культуры 2019  10-11 октября 2019 года</vt:lpstr>
      <vt:lpstr>Тема конференции</vt:lpstr>
      <vt:lpstr>Организаторы</vt:lpstr>
      <vt:lpstr>Юг Италии. Матера</vt:lpstr>
      <vt:lpstr>Юг Италии. Матера</vt:lpstr>
      <vt:lpstr>Посещение Макаренковского центра в Оппидо-Лукано</vt:lpstr>
      <vt:lpstr>Посещение Макаренковского центра в Оппидо-Лукано</vt:lpstr>
      <vt:lpstr>Посещение Макаренковского центра в Оппидо-Лукано</vt:lpstr>
      <vt:lpstr>Приём в мэрии г. Оппидо-Лукано</vt:lpstr>
      <vt:lpstr>Приём в мэрии г. Оппидо-Лукано</vt:lpstr>
      <vt:lpstr>Приём в мэрии г. Оппидо-Лукано</vt:lpstr>
      <vt:lpstr>Приём в мэрии г. Оппидо-Лукано Михаил Богуславский и Михаил Гончаров</vt:lpstr>
      <vt:lpstr>Приём в мэрии г. Оппидо-Лукано</vt:lpstr>
      <vt:lpstr>Приём в мэрии г. Оппидо-Лукано</vt:lpstr>
      <vt:lpstr>Мэр г. Оппидо-Лукано Антониетта Фиданза и Татьяна Кораблёва</vt:lpstr>
      <vt:lpstr>Приём в г. Оппидо-Лукано</vt:lpstr>
      <vt:lpstr>Приём в г. Оппидо-Лукано</vt:lpstr>
      <vt:lpstr>Презентация PowerPoint</vt:lpstr>
      <vt:lpstr>Презентация PowerPoint</vt:lpstr>
      <vt:lpstr>Открытие конференции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Проректор университета  открывает конференцию</vt:lpstr>
      <vt:lpstr>Серена Веджетти (Рим) и Эмилио Ластруччи (Матера)</vt:lpstr>
      <vt:lpstr>Никола Сичилиани де Кумис и Гуидо Бенвенуто (Рим)</vt:lpstr>
      <vt:lpstr>Памяти Гётца Хиллига 15.02.1938 – 06.06.2019 </vt:lpstr>
      <vt:lpstr>Татьяна Кораблёва представляет историю ММА (IMS)</vt:lpstr>
      <vt:lpstr>Татьяна Кораблёва представляет историю ММА (IMS)</vt:lpstr>
      <vt:lpstr>Татьяна Кораблёва представляет историю ММА (IMS)</vt:lpstr>
      <vt:lpstr>Выступает Михаил Богуславский (Россия) Серена Веджетти, Татьяна Кораблёва</vt:lpstr>
      <vt:lpstr>Презентация PowerPoint</vt:lpstr>
      <vt:lpstr>Михаил Гончаров, Серена Веджетти</vt:lpstr>
      <vt:lpstr>Татьяна Курасова (Краснодарский край)</vt:lpstr>
      <vt:lpstr>Татьяна Богуславская</vt:lpstr>
      <vt:lpstr>Татьяна Дорохова (Екатеринбург), Михаил и Татьяна Богуславские, Татьяна Курасова (Краснодарский край), Александр Назаров (Красноярск), Франческо Тамбуррино, Жанна Трифонова, Гуидо Бенвенуто</vt:lpstr>
      <vt:lpstr>ПЕРЕРЫВ</vt:lpstr>
      <vt:lpstr>Сюрприз от университета</vt:lpstr>
      <vt:lpstr>НАГРАЖДЕНИЯ </vt:lpstr>
      <vt:lpstr>НАГРАЖДЕНИЯ </vt:lpstr>
      <vt:lpstr>НАГРАЖДЕНИЯ </vt:lpstr>
      <vt:lpstr>НАГРАЖДЕНИЯ </vt:lpstr>
      <vt:lpstr>НАГРАЖДЕНИЯ </vt:lpstr>
      <vt:lpstr>НАГРАЖДЕНИЯ </vt:lpstr>
      <vt:lpstr>НАГРАЖДЕНИЯ </vt:lpstr>
      <vt:lpstr>НАГРАЖДЕНИЯ </vt:lpstr>
      <vt:lpstr>НАГРАЖДЕНИЯ </vt:lpstr>
      <vt:lpstr>НАГРАЖДЕНИЯ </vt:lpstr>
      <vt:lpstr>НАГРАЖДЕНИЯ </vt:lpstr>
      <vt:lpstr>На банкете</vt:lpstr>
      <vt:lpstr>Покидаем Матеру Впереди город Бари!</vt:lpstr>
      <vt:lpstr> Михаил Гончаров в университете г. Бари </vt:lpstr>
      <vt:lpstr> Михаил Гончаров в университете г. Бари </vt:lpstr>
      <vt:lpstr>И смотреть в будущее Михаил Гончаров в университете г. Бари </vt:lpstr>
      <vt:lpstr> А теперь любоваться Бари</vt:lpstr>
      <vt:lpstr>Бари</vt:lpstr>
      <vt:lpstr> Базилика Святого Николая</vt:lpstr>
      <vt:lpstr> Базилика Святого Николая</vt:lpstr>
      <vt:lpstr> Базилика Святого Николая</vt:lpstr>
      <vt:lpstr>  Бари</vt:lpstr>
      <vt:lpstr> Бари</vt:lpstr>
      <vt:lpstr>И отдыхать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Посещение международной конференции в Италии 9-16 октября 2018 года</dc:title>
  <dc:creator>Раиса Сизова</dc:creator>
  <cp:lastModifiedBy>Татьяна</cp:lastModifiedBy>
  <cp:revision>100</cp:revision>
  <dcterms:created xsi:type="dcterms:W3CDTF">2018-10-20T13:28:52Z</dcterms:created>
  <dcterms:modified xsi:type="dcterms:W3CDTF">2019-12-11T09:43:57Z</dcterms:modified>
</cp:coreProperties>
</file>